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BB6D68F-38FD-4A44-801B-334D8F600485}" type="datetimeFigureOut">
              <a:rPr lang="ru-RU" smtClean="0"/>
              <a:t>12.09.2020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6DCB57-36A7-4F17-8B85-D742CC1EF845}" type="slidenum">
              <a:rPr lang="ru-RU" smtClean="0"/>
              <a:t>‹#›</a:t>
            </a:fld>
            <a:endParaRPr lang="ru-RU"/>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50632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Date Placeholder 2"/>
          <p:cNvSpPr>
            <a:spLocks noGrp="1"/>
          </p:cNvSpPr>
          <p:nvPr>
            <p:ph type="dt" sz="half" idx="10"/>
          </p:nvPr>
        </p:nvSpPr>
        <p:spPr/>
        <p:txBody>
          <a:bodyPr/>
          <a:lstStyle/>
          <a:p>
            <a:fld id="{8BB6D68F-38FD-4A44-801B-334D8F600485}" type="datetimeFigureOut">
              <a:rPr lang="ru-RU" smtClean="0"/>
              <a:t>12.09.2020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26DCB57-36A7-4F17-8B85-D742CC1EF845}" type="slidenum">
              <a:rPr lang="ru-RU" smtClean="0"/>
              <a:t>‹#›</a:t>
            </a:fld>
            <a:endParaRPr lang="ru-RU"/>
          </a:p>
        </p:txBody>
      </p:sp>
    </p:spTree>
    <p:extLst>
      <p:ext uri="{BB962C8B-B14F-4D97-AF65-F5344CB8AC3E}">
        <p14:creationId xmlns:p14="http://schemas.microsoft.com/office/powerpoint/2010/main" val="1348119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BB6D68F-38FD-4A44-801B-334D8F600485}" type="datetimeFigureOut">
              <a:rPr lang="ru-RU" smtClean="0"/>
              <a:t>12.09.2020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6DCB57-36A7-4F17-8B85-D742CC1EF845}" type="slidenum">
              <a:rPr lang="ru-RU" smtClean="0"/>
              <a:t>‹#›</a:t>
            </a:fld>
            <a:endParaRPr lang="ru-RU"/>
          </a:p>
        </p:txBody>
      </p:sp>
    </p:spTree>
    <p:extLst>
      <p:ext uri="{BB962C8B-B14F-4D97-AF65-F5344CB8AC3E}">
        <p14:creationId xmlns:p14="http://schemas.microsoft.com/office/powerpoint/2010/main" val="29542918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BB6D68F-38FD-4A44-801B-334D8F600485}" type="datetimeFigureOut">
              <a:rPr lang="ru-RU" smtClean="0"/>
              <a:t>12.09.2020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6DCB57-36A7-4F17-8B85-D742CC1EF845}" type="slidenum">
              <a:rPr lang="ru-RU" smtClean="0"/>
              <a:t>‹#›</a:t>
            </a:fld>
            <a:endParaRPr lang="ru-RU"/>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2158511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BB6D68F-38FD-4A44-801B-334D8F600485}" type="datetimeFigureOut">
              <a:rPr lang="ru-RU" smtClean="0"/>
              <a:t>12.09.2020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6DCB57-36A7-4F17-8B85-D742CC1EF845}" type="slidenum">
              <a:rPr lang="ru-RU" smtClean="0"/>
              <a:t>‹#›</a:t>
            </a:fld>
            <a:endParaRPr lang="ru-RU"/>
          </a:p>
        </p:txBody>
      </p:sp>
    </p:spTree>
    <p:extLst>
      <p:ext uri="{BB962C8B-B14F-4D97-AF65-F5344CB8AC3E}">
        <p14:creationId xmlns:p14="http://schemas.microsoft.com/office/powerpoint/2010/main" val="3577234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BB6D68F-38FD-4A44-801B-334D8F600485}" type="datetimeFigureOut">
              <a:rPr lang="ru-RU" smtClean="0"/>
              <a:t>12.09.2020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6DCB57-36A7-4F17-8B85-D742CC1EF845}" type="slidenum">
              <a:rPr lang="ru-RU" smtClean="0"/>
              <a:t>‹#›</a:t>
            </a:fld>
            <a:endParaRPr lang="ru-RU"/>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565086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BB6D68F-38FD-4A44-801B-334D8F600485}" type="datetimeFigureOut">
              <a:rPr lang="ru-RU" smtClean="0"/>
              <a:t>12.09.2020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6DCB57-36A7-4F17-8B85-D742CC1EF845}" type="slidenum">
              <a:rPr lang="ru-RU" smtClean="0"/>
              <a:t>‹#›</a:t>
            </a:fld>
            <a:endParaRPr lang="ru-RU"/>
          </a:p>
        </p:txBody>
      </p:sp>
    </p:spTree>
    <p:extLst>
      <p:ext uri="{BB962C8B-B14F-4D97-AF65-F5344CB8AC3E}">
        <p14:creationId xmlns:p14="http://schemas.microsoft.com/office/powerpoint/2010/main" val="228542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BB6D68F-38FD-4A44-801B-334D8F600485}" type="datetimeFigureOut">
              <a:rPr lang="ru-RU" smtClean="0"/>
              <a:t>12.09.2020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6DCB57-36A7-4F17-8B85-D742CC1EF845}" type="slidenum">
              <a:rPr lang="ru-RU" smtClean="0"/>
              <a:t>‹#›</a:t>
            </a:fld>
            <a:endParaRPr lang="ru-RU"/>
          </a:p>
        </p:txBody>
      </p:sp>
    </p:spTree>
    <p:extLst>
      <p:ext uri="{BB962C8B-B14F-4D97-AF65-F5344CB8AC3E}">
        <p14:creationId xmlns:p14="http://schemas.microsoft.com/office/powerpoint/2010/main" val="18996408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BB6D68F-38FD-4A44-801B-334D8F600485}" type="datetimeFigureOut">
              <a:rPr lang="ru-RU" smtClean="0"/>
              <a:t>12.09.2020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6DCB57-36A7-4F17-8B85-D742CC1EF845}" type="slidenum">
              <a:rPr lang="ru-RU" smtClean="0"/>
              <a:t>‹#›</a:t>
            </a:fld>
            <a:endParaRPr lang="ru-RU"/>
          </a:p>
        </p:txBody>
      </p:sp>
    </p:spTree>
    <p:extLst>
      <p:ext uri="{BB962C8B-B14F-4D97-AF65-F5344CB8AC3E}">
        <p14:creationId xmlns:p14="http://schemas.microsoft.com/office/powerpoint/2010/main" val="3258124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BB6D68F-38FD-4A44-801B-334D8F600485}" type="datetimeFigureOut">
              <a:rPr lang="ru-RU" smtClean="0"/>
              <a:t>12.09.2020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6DCB57-36A7-4F17-8B85-D742CC1EF845}" type="slidenum">
              <a:rPr lang="ru-RU" smtClean="0"/>
              <a:t>‹#›</a:t>
            </a:fld>
            <a:endParaRPr lang="ru-RU"/>
          </a:p>
        </p:txBody>
      </p:sp>
    </p:spTree>
    <p:extLst>
      <p:ext uri="{BB962C8B-B14F-4D97-AF65-F5344CB8AC3E}">
        <p14:creationId xmlns:p14="http://schemas.microsoft.com/office/powerpoint/2010/main" val="1893755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BB6D68F-38FD-4A44-801B-334D8F600485}" type="datetimeFigureOut">
              <a:rPr lang="ru-RU" smtClean="0"/>
              <a:t>12.09.2020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6DCB57-36A7-4F17-8B85-D742CC1EF845}" type="slidenum">
              <a:rPr lang="ru-RU" smtClean="0"/>
              <a:t>‹#›</a:t>
            </a:fld>
            <a:endParaRPr lang="ru-RU"/>
          </a:p>
        </p:txBody>
      </p:sp>
    </p:spTree>
    <p:extLst>
      <p:ext uri="{BB962C8B-B14F-4D97-AF65-F5344CB8AC3E}">
        <p14:creationId xmlns:p14="http://schemas.microsoft.com/office/powerpoint/2010/main" val="17154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BB6D68F-38FD-4A44-801B-334D8F600485}" type="datetimeFigureOut">
              <a:rPr lang="ru-RU" smtClean="0"/>
              <a:t>12.09.2020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26DCB57-36A7-4F17-8B85-D742CC1EF845}" type="slidenum">
              <a:rPr lang="ru-RU" smtClean="0"/>
              <a:t>‹#›</a:t>
            </a:fld>
            <a:endParaRPr lang="ru-RU"/>
          </a:p>
        </p:txBody>
      </p:sp>
    </p:spTree>
    <p:extLst>
      <p:ext uri="{BB962C8B-B14F-4D97-AF65-F5344CB8AC3E}">
        <p14:creationId xmlns:p14="http://schemas.microsoft.com/office/powerpoint/2010/main" val="2163876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BB6D68F-38FD-4A44-801B-334D8F600485}" type="datetimeFigureOut">
              <a:rPr lang="ru-RU" smtClean="0"/>
              <a:t>12.09.2020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26DCB57-36A7-4F17-8B85-D742CC1EF845}" type="slidenum">
              <a:rPr lang="ru-RU" smtClean="0"/>
              <a:t>‹#›</a:t>
            </a:fld>
            <a:endParaRPr lang="ru-RU"/>
          </a:p>
        </p:txBody>
      </p:sp>
    </p:spTree>
    <p:extLst>
      <p:ext uri="{BB962C8B-B14F-4D97-AF65-F5344CB8AC3E}">
        <p14:creationId xmlns:p14="http://schemas.microsoft.com/office/powerpoint/2010/main" val="1220256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BB6D68F-38FD-4A44-801B-334D8F600485}" type="datetimeFigureOut">
              <a:rPr lang="ru-RU" smtClean="0"/>
              <a:t>12.09.2020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26DCB57-36A7-4F17-8B85-D742CC1EF845}" type="slidenum">
              <a:rPr lang="ru-RU" smtClean="0"/>
              <a:t>‹#›</a:t>
            </a:fld>
            <a:endParaRPr lang="ru-RU"/>
          </a:p>
        </p:txBody>
      </p:sp>
    </p:spTree>
    <p:extLst>
      <p:ext uri="{BB962C8B-B14F-4D97-AF65-F5344CB8AC3E}">
        <p14:creationId xmlns:p14="http://schemas.microsoft.com/office/powerpoint/2010/main" val="1093574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B6D68F-38FD-4A44-801B-334D8F600485}" type="datetimeFigureOut">
              <a:rPr lang="ru-RU" smtClean="0"/>
              <a:t>12.09.2020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26DCB57-36A7-4F17-8B85-D742CC1EF845}" type="slidenum">
              <a:rPr lang="ru-RU" smtClean="0"/>
              <a:t>‹#›</a:t>
            </a:fld>
            <a:endParaRPr lang="ru-RU"/>
          </a:p>
        </p:txBody>
      </p:sp>
    </p:spTree>
    <p:extLst>
      <p:ext uri="{BB962C8B-B14F-4D97-AF65-F5344CB8AC3E}">
        <p14:creationId xmlns:p14="http://schemas.microsoft.com/office/powerpoint/2010/main" val="1867712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BB6D68F-38FD-4A44-801B-334D8F600485}" type="datetimeFigureOut">
              <a:rPr lang="ru-RU" smtClean="0"/>
              <a:t>12.09.2020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26DCB57-36A7-4F17-8B85-D742CC1EF845}" type="slidenum">
              <a:rPr lang="ru-RU" smtClean="0"/>
              <a:t>‹#›</a:t>
            </a:fld>
            <a:endParaRPr lang="ru-RU"/>
          </a:p>
        </p:txBody>
      </p:sp>
    </p:spTree>
    <p:extLst>
      <p:ext uri="{BB962C8B-B14F-4D97-AF65-F5344CB8AC3E}">
        <p14:creationId xmlns:p14="http://schemas.microsoft.com/office/powerpoint/2010/main" val="3186465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BB6D68F-38FD-4A44-801B-334D8F600485}" type="datetimeFigureOut">
              <a:rPr lang="ru-RU" smtClean="0"/>
              <a:t>12.09.2020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26DCB57-36A7-4F17-8B85-D742CC1EF845}" type="slidenum">
              <a:rPr lang="ru-RU" smtClean="0"/>
              <a:t>‹#›</a:t>
            </a:fld>
            <a:endParaRPr lang="ru-RU"/>
          </a:p>
        </p:txBody>
      </p:sp>
    </p:spTree>
    <p:extLst>
      <p:ext uri="{BB962C8B-B14F-4D97-AF65-F5344CB8AC3E}">
        <p14:creationId xmlns:p14="http://schemas.microsoft.com/office/powerpoint/2010/main" val="530553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8BB6D68F-38FD-4A44-801B-334D8F600485}" type="datetimeFigureOut">
              <a:rPr lang="ru-RU" smtClean="0"/>
              <a:t>12.09.2020</a:t>
            </a:fld>
            <a:endParaRPr lang="ru-RU"/>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u-RU"/>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926DCB57-36A7-4F17-8B85-D742CC1EF845}" type="slidenum">
              <a:rPr lang="ru-RU" smtClean="0"/>
              <a:t>‹#›</a:t>
            </a:fld>
            <a:endParaRPr lang="ru-RU"/>
          </a:p>
        </p:txBody>
      </p:sp>
    </p:spTree>
    <p:extLst>
      <p:ext uri="{BB962C8B-B14F-4D97-AF65-F5344CB8AC3E}">
        <p14:creationId xmlns:p14="http://schemas.microsoft.com/office/powerpoint/2010/main" val="2344169022"/>
      </p:ext>
    </p:extLst>
  </p:cSld>
  <p:clrMap bg1="dk1" tx1="lt1" bg2="dk2" tx2="lt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 id="2147483730"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ru-RU" sz="5400" dirty="0">
                <a:solidFill>
                  <a:schemeClr val="bg1"/>
                </a:solidFill>
                <a:latin typeface="Times New Roman" panose="02020603050405020304" pitchFamily="18" charset="0"/>
                <a:cs typeface="Times New Roman" panose="02020603050405020304" pitchFamily="18" charset="0"/>
              </a:rPr>
              <a:t>Метод проектов</a:t>
            </a:r>
            <a:r>
              <a:rPr lang="ru-RU" dirty="0"/>
              <a:t/>
            </a:r>
            <a:br>
              <a:rPr lang="ru-RU" dirty="0"/>
            </a:br>
            <a:endParaRPr lang="ru-RU" dirty="0"/>
          </a:p>
        </p:txBody>
      </p:sp>
      <p:sp>
        <p:nvSpPr>
          <p:cNvPr id="3" name="Подзаголовок 2"/>
          <p:cNvSpPr>
            <a:spLocks noGrp="1"/>
          </p:cNvSpPr>
          <p:nvPr>
            <p:ph type="subTitle" idx="1"/>
          </p:nvPr>
        </p:nvSpPr>
        <p:spPr/>
        <p:txBody>
          <a:bodyPr>
            <a:normAutofit/>
          </a:bodyPr>
          <a:lstStyle/>
          <a:p>
            <a:pPr algn="ctr"/>
            <a:endParaRPr lang="ru-RU" sz="3600" dirty="0" smtClean="0">
              <a:solidFill>
                <a:schemeClr val="bg1"/>
              </a:solidFill>
              <a:latin typeface="Times New Roman" panose="02020603050405020304" pitchFamily="18" charset="0"/>
              <a:cs typeface="Times New Roman" panose="02020603050405020304" pitchFamily="18" charset="0"/>
            </a:endParaRPr>
          </a:p>
          <a:p>
            <a:pPr algn="ctr"/>
            <a:r>
              <a:rPr lang="ru-RU" sz="3600" dirty="0" smtClean="0">
                <a:solidFill>
                  <a:schemeClr val="bg1"/>
                </a:solidFill>
                <a:latin typeface="Times New Roman" panose="02020603050405020304" pitchFamily="18" charset="0"/>
                <a:cs typeface="Times New Roman" panose="02020603050405020304" pitchFamily="18" charset="0"/>
              </a:rPr>
              <a:t>Лекция 4</a:t>
            </a:r>
            <a:endParaRPr lang="ru-RU" sz="3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5030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7547" y="685800"/>
            <a:ext cx="11491414" cy="3615267"/>
          </a:xfrm>
        </p:spPr>
        <p:txBody>
          <a:bodyPr>
            <a:noAutofit/>
          </a:bodyPr>
          <a:lstStyle/>
          <a:p>
            <a:pPr algn="just">
              <a:spcAft>
                <a:spcPts val="0"/>
              </a:spcAft>
            </a:pPr>
            <a:endParaRPr lang="ru-RU" sz="1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endParaRPr lang="ru-RU"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endParaRPr lang="ru-RU" sz="1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endParaRPr lang="ru-RU"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u-RU" sz="1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a:t>
            </a:r>
            <a:r>
              <a:rPr lang="ru-RU"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основе метода проектов лежит развитие познавательных навыков учащихся, умений самостоятельно конструировать свои знания, умений ориентироваться в информационном пространстве, развитие критического и творческого мышления. </a:t>
            </a:r>
          </a:p>
          <a:p>
            <a:pPr algn="just">
              <a:spcAft>
                <a:spcPts val="0"/>
              </a:spcAft>
            </a:pPr>
            <a:r>
              <a:rPr lang="ru-RU"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Метод проектов </a:t>
            </a:r>
            <a:r>
              <a:rPr lang="ru-RU"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это из области дидактики, частных методик, если он используется в рамках определенного предмета. </a:t>
            </a:r>
          </a:p>
          <a:p>
            <a:pPr algn="just"/>
            <a:r>
              <a:rPr lang="ru-RU"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Метод</a:t>
            </a:r>
            <a:r>
              <a:rPr lang="ru-RU" sz="1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это дидактическая категория. Это совокупность приемов, операций овладения определенной областью практического или теоретического знания, той или иной деятельности. Это путь познания, способ организации процесса познания. Поэтому, если мы говорим о методе проектов, то имеем в виду именно способ достижения дидактической цели через детальную разработку проблемы (технологию), которая должна завершиться вполне реальным, осязаемым практическим результатом, оформленным тем или иным образом. </a:t>
            </a:r>
            <a:r>
              <a:rPr lang="ru-RU" sz="1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Дидакты</a:t>
            </a:r>
            <a:r>
              <a:rPr lang="ru-RU"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педагоги обратились к этому методу, чтобы решать свои дидактические задачи. В основу метода проектов положена идея, составляющая суть понятия "проект", его прагматическая направленность на результат, который можно получить при решении той или иной практически или теоретически значимой проблемы. Этот результат можно увидеть, осмыслить, применить в реальной практической деятельности. Чтобы добиться такого результата, необходимо научить детей или взрослых студентов самостоятельно мыслить, находить и решать проблемы, привлекая для этой цели знания из разных областей, умения прогнозировать результаты и возможные последствия разных вариантов решения, умения устанавливать причинно-следственные связи.</a:t>
            </a:r>
            <a:endParaRPr lang="ru-RU" sz="1800" dirty="0"/>
          </a:p>
        </p:txBody>
      </p:sp>
    </p:spTree>
    <p:extLst>
      <p:ext uri="{BB962C8B-B14F-4D97-AF65-F5344CB8AC3E}">
        <p14:creationId xmlns:p14="http://schemas.microsoft.com/office/powerpoint/2010/main" val="3083645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136185"/>
            <a:ext cx="11691582" cy="5632311"/>
          </a:xfrm>
          <a:prstGeom prst="rect">
            <a:avLst/>
          </a:prstGeom>
        </p:spPr>
        <p:txBody>
          <a:bodyPr wrap="square">
            <a:spAutoFit/>
          </a:bodyPr>
          <a:lstStyle/>
          <a:p>
            <a:pPr algn="just"/>
            <a:r>
              <a:rPr lang="ru-RU" b="1" dirty="0" smtClean="0">
                <a:solidFill>
                  <a:schemeClr val="bg1"/>
                </a:solidFill>
                <a:latin typeface="Times New Roman" panose="02020603050405020304" pitchFamily="18" charset="0"/>
                <a:cs typeface="Times New Roman" panose="02020603050405020304" pitchFamily="18" charset="0"/>
              </a:rPr>
              <a:t>Метод проектов всегда ориентирован на самостоятельную деятельность учащихся </a:t>
            </a:r>
            <a:r>
              <a:rPr lang="ru-RU" dirty="0" smtClean="0">
                <a:solidFill>
                  <a:schemeClr val="bg1"/>
                </a:solidFill>
                <a:latin typeface="Times New Roman" panose="02020603050405020304" pitchFamily="18" charset="0"/>
                <a:cs typeface="Times New Roman" panose="02020603050405020304" pitchFamily="18" charset="0"/>
              </a:rPr>
              <a:t>- индивидуальную, парную, групповую, которую учащиеся выполняют в течение определенного отрезка времени. Этот метод органично сочетается с групповыми (</a:t>
            </a:r>
            <a:r>
              <a:rPr lang="ru-RU" dirty="0" err="1" smtClean="0">
                <a:solidFill>
                  <a:schemeClr val="bg1"/>
                </a:solidFill>
                <a:latin typeface="Times New Roman" panose="02020603050405020304" pitchFamily="18" charset="0"/>
                <a:cs typeface="Times New Roman" panose="02020603050405020304" pitchFamily="18" charset="0"/>
              </a:rPr>
              <a:t>collaborative</a:t>
            </a:r>
            <a:r>
              <a:rPr lang="ru-RU" dirty="0" smtClean="0">
                <a:solidFill>
                  <a:schemeClr val="bg1"/>
                </a:solidFill>
                <a:latin typeface="Times New Roman" panose="02020603050405020304" pitchFamily="18" charset="0"/>
                <a:cs typeface="Times New Roman" panose="02020603050405020304" pitchFamily="18" charset="0"/>
              </a:rPr>
              <a:t> </a:t>
            </a:r>
            <a:r>
              <a:rPr lang="ru-RU" dirty="0" err="1" smtClean="0">
                <a:solidFill>
                  <a:schemeClr val="bg1"/>
                </a:solidFill>
                <a:latin typeface="Times New Roman" panose="02020603050405020304" pitchFamily="18" charset="0"/>
                <a:cs typeface="Times New Roman" panose="02020603050405020304" pitchFamily="18" charset="0"/>
              </a:rPr>
              <a:t>or</a:t>
            </a:r>
            <a:r>
              <a:rPr lang="ru-RU" dirty="0" smtClean="0">
                <a:solidFill>
                  <a:schemeClr val="bg1"/>
                </a:solidFill>
                <a:latin typeface="Times New Roman" panose="02020603050405020304" pitchFamily="18" charset="0"/>
                <a:cs typeface="Times New Roman" panose="02020603050405020304" pitchFamily="18" charset="0"/>
              </a:rPr>
              <a:t> </a:t>
            </a:r>
            <a:r>
              <a:rPr lang="ru-RU" dirty="0" err="1" smtClean="0">
                <a:solidFill>
                  <a:schemeClr val="bg1"/>
                </a:solidFill>
                <a:latin typeface="Times New Roman" panose="02020603050405020304" pitchFamily="18" charset="0"/>
                <a:cs typeface="Times New Roman" panose="02020603050405020304" pitchFamily="18" charset="0"/>
              </a:rPr>
              <a:t>cooperative</a:t>
            </a:r>
            <a:r>
              <a:rPr lang="ru-RU" dirty="0" smtClean="0">
                <a:solidFill>
                  <a:schemeClr val="bg1"/>
                </a:solidFill>
                <a:latin typeface="Times New Roman" panose="02020603050405020304" pitchFamily="18" charset="0"/>
                <a:cs typeface="Times New Roman" panose="02020603050405020304" pitchFamily="18" charset="0"/>
              </a:rPr>
              <a:t> </a:t>
            </a:r>
            <a:r>
              <a:rPr lang="ru-RU" dirty="0" err="1" smtClean="0">
                <a:solidFill>
                  <a:schemeClr val="bg1"/>
                </a:solidFill>
                <a:latin typeface="Times New Roman" panose="02020603050405020304" pitchFamily="18" charset="0"/>
                <a:cs typeface="Times New Roman" panose="02020603050405020304" pitchFamily="18" charset="0"/>
              </a:rPr>
              <a:t>learning</a:t>
            </a:r>
            <a:r>
              <a:rPr lang="ru-RU" dirty="0" smtClean="0">
                <a:solidFill>
                  <a:schemeClr val="bg1"/>
                </a:solidFill>
                <a:latin typeface="Times New Roman" panose="02020603050405020304" pitchFamily="18" charset="0"/>
                <a:cs typeface="Times New Roman" panose="02020603050405020304" pitchFamily="18" charset="0"/>
              </a:rPr>
              <a:t>) методами. </a:t>
            </a:r>
          </a:p>
          <a:p>
            <a:pPr algn="just"/>
            <a:endParaRPr lang="ru-RU" b="1" dirty="0" smtClean="0">
              <a:solidFill>
                <a:schemeClr val="bg1"/>
              </a:solidFill>
              <a:latin typeface="Times New Roman" panose="02020603050405020304" pitchFamily="18" charset="0"/>
              <a:cs typeface="Times New Roman" panose="02020603050405020304" pitchFamily="18" charset="0"/>
            </a:endParaRPr>
          </a:p>
          <a:p>
            <a:pPr algn="just"/>
            <a:r>
              <a:rPr lang="ru-RU" b="1" dirty="0" smtClean="0">
                <a:solidFill>
                  <a:schemeClr val="bg1"/>
                </a:solidFill>
                <a:latin typeface="Times New Roman" panose="02020603050405020304" pitchFamily="18" charset="0"/>
                <a:cs typeface="Times New Roman" panose="02020603050405020304" pitchFamily="18" charset="0"/>
              </a:rPr>
              <a:t>Метод проектов всегда предполагает решение какой-то проблемы. </a:t>
            </a:r>
            <a:r>
              <a:rPr lang="ru-RU" dirty="0" smtClean="0">
                <a:solidFill>
                  <a:schemeClr val="bg1"/>
                </a:solidFill>
                <a:latin typeface="Times New Roman" panose="02020603050405020304" pitchFamily="18" charset="0"/>
                <a:cs typeface="Times New Roman" panose="02020603050405020304" pitchFamily="18" charset="0"/>
              </a:rPr>
              <a:t>Решение проблемы предусматривает, с одной стороны, использование совокупности, разнообразных методов, средств обучения, а с другой, предполагает необходимость интегрирования знаний, умений применять знания из различных областей науки, техники, технологии, творческих областей. Результаты выполненных проектов должны быть, что называется, "осязаемыми", т.е., если это теоретическая проблема, то конкретное ее решение, если практическая - конкретный результат, готовый к использованию (на уроке, в школе, в реальной жизни). </a:t>
            </a:r>
            <a:r>
              <a:rPr lang="ru-RU" dirty="0">
                <a:solidFill>
                  <a:schemeClr val="bg1"/>
                </a:solidFill>
                <a:latin typeface="Times New Roman" panose="02020603050405020304" pitchFamily="18" charset="0"/>
                <a:cs typeface="Times New Roman" panose="02020603050405020304" pitchFamily="18" charset="0"/>
              </a:rPr>
              <a:t>Если говорить о методе проектов как о педагогической технологии, то эта технология предполагает совокупность исследовательских, поисковых, проблемных методов, творческих по самой своей сути</a:t>
            </a:r>
            <a:r>
              <a:rPr lang="ru-RU" dirty="0" smtClean="0">
                <a:solidFill>
                  <a:schemeClr val="bg1"/>
                </a:solidFill>
                <a:latin typeface="Times New Roman" panose="02020603050405020304" pitchFamily="18" charset="0"/>
                <a:cs typeface="Times New Roman" panose="02020603050405020304" pitchFamily="18" charset="0"/>
              </a:rPr>
              <a:t>.</a:t>
            </a:r>
            <a:r>
              <a:rPr lang="ru-RU" dirty="0"/>
              <a:t> </a:t>
            </a:r>
            <a:endParaRPr lang="ru-RU" dirty="0" smtClean="0"/>
          </a:p>
          <a:p>
            <a:pPr algn="just"/>
            <a:endParaRPr lang="ru-RU" b="1" dirty="0" smtClean="0">
              <a:solidFill>
                <a:schemeClr val="bg1"/>
              </a:solidFill>
              <a:latin typeface="Times New Roman" panose="02020603050405020304" pitchFamily="18" charset="0"/>
              <a:cs typeface="Times New Roman" panose="02020603050405020304" pitchFamily="18" charset="0"/>
            </a:endParaRPr>
          </a:p>
          <a:p>
            <a:pPr algn="just"/>
            <a:r>
              <a:rPr lang="ru-RU" b="1" dirty="0" smtClean="0">
                <a:solidFill>
                  <a:schemeClr val="bg1"/>
                </a:solidFill>
                <a:latin typeface="Times New Roman" panose="02020603050405020304" pitchFamily="18" charset="0"/>
                <a:cs typeface="Times New Roman" panose="02020603050405020304" pitchFamily="18" charset="0"/>
              </a:rPr>
              <a:t>Проблема </a:t>
            </a:r>
            <a:r>
              <a:rPr lang="ru-RU" b="1" dirty="0">
                <a:solidFill>
                  <a:schemeClr val="bg1"/>
                </a:solidFill>
                <a:latin typeface="Times New Roman" panose="02020603050405020304" pitchFamily="18" charset="0"/>
                <a:cs typeface="Times New Roman" panose="02020603050405020304" pitchFamily="18" charset="0"/>
              </a:rPr>
              <a:t>содержания образования </a:t>
            </a:r>
            <a:r>
              <a:rPr lang="ru-RU" dirty="0">
                <a:solidFill>
                  <a:schemeClr val="bg1"/>
                </a:solidFill>
                <a:latin typeface="Times New Roman" panose="02020603050405020304" pitchFamily="18" charset="0"/>
                <a:cs typeface="Times New Roman" panose="02020603050405020304" pitchFamily="18" charset="0"/>
              </a:rPr>
              <a:t>многие годы является одной из наиболее актуальных проблем дидактики, так как от содержания образования молодёжи зависит и уровень культуры народа, и мировоззрение нации, и общий уровень развития и жизни людей. В ходе исторического процесса задачи и содержание образования изменяются в соответствии с социальным заказом общества. Распространяющаяся сейчас педагогическая парадигма личностно-ориентированного обучения сталкивается с серьёзной проблемой – недостаточностью образовательных технологий, обеспечивающих её внедрение в жизнь. Сегодня среди существующих технологиях наиболее полной и популярной формой организации учебно-воспитательной работы с учащимися является проектная деятельность</a:t>
            </a:r>
            <a:r>
              <a:rPr lang="ru-RU" dirty="0" smtClean="0">
                <a:solidFill>
                  <a:schemeClr val="bg1"/>
                </a:solidFill>
                <a:latin typeface="Times New Roman" panose="02020603050405020304" pitchFamily="18" charset="0"/>
                <a:cs typeface="Times New Roman" panose="02020603050405020304" pitchFamily="18" charset="0"/>
              </a:rPr>
              <a:t>.</a:t>
            </a:r>
            <a:r>
              <a:rPr lang="ru-RU" dirty="0"/>
              <a:t> </a:t>
            </a:r>
            <a:endParaRPr lang="ru-RU"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329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9265" y="129613"/>
            <a:ext cx="11869003" cy="5078313"/>
          </a:xfrm>
          <a:prstGeom prst="rect">
            <a:avLst/>
          </a:prstGeom>
        </p:spPr>
        <p:txBody>
          <a:bodyPr wrap="square">
            <a:spAutoFit/>
          </a:bodyPr>
          <a:lstStyle/>
          <a:p>
            <a:pPr algn="just">
              <a:spcAft>
                <a:spcPts val="0"/>
              </a:spcAft>
            </a:pPr>
            <a:r>
              <a:rPr lang="ru-RU" b="1" dirty="0" smtClean="0">
                <a:solidFill>
                  <a:srgbClr val="000000"/>
                </a:solidFill>
                <a:effectLst/>
                <a:latin typeface="Georgia" panose="02040502050405020303" pitchFamily="18" charset="0"/>
                <a:ea typeface="Times New Roman" panose="02020603050405020304" pitchFamily="18" charset="0"/>
              </a:rPr>
              <a:t>Основными требованиями к использованию этого метода являются:</a:t>
            </a:r>
            <a:endParaRPr lang="ru-RU" sz="1600" b="1" dirty="0" smtClean="0">
              <a:effectLst/>
              <a:latin typeface="Times New Roman" panose="02020603050405020304" pitchFamily="18" charset="0"/>
              <a:ea typeface="Times New Roman" panose="02020603050405020304" pitchFamily="18" charset="0"/>
            </a:endParaRPr>
          </a:p>
          <a:p>
            <a:pPr algn="just">
              <a:spcAft>
                <a:spcPts val="0"/>
              </a:spcAft>
            </a:pPr>
            <a:r>
              <a:rPr lang="ru-RU" dirty="0" smtClean="0">
                <a:solidFill>
                  <a:srgbClr val="000000"/>
                </a:solidFill>
                <a:effectLst/>
                <a:latin typeface="Georgia" panose="02040502050405020303" pitchFamily="18" charset="0"/>
                <a:ea typeface="Times New Roman" panose="02020603050405020304" pitchFamily="18" charset="0"/>
              </a:rPr>
              <a:t>- наличие социально или личностно значимой проблемы, требующей интегрированного знания, исследовательского поиска решения;</a:t>
            </a:r>
            <a:endParaRPr lang="ru-RU" sz="1600" dirty="0" smtClean="0">
              <a:effectLst/>
              <a:latin typeface="Times New Roman" panose="02020603050405020304" pitchFamily="18" charset="0"/>
              <a:ea typeface="Times New Roman" panose="02020603050405020304" pitchFamily="18" charset="0"/>
            </a:endParaRPr>
          </a:p>
          <a:p>
            <a:pPr algn="just">
              <a:spcAft>
                <a:spcPts val="0"/>
              </a:spcAft>
            </a:pPr>
            <a:r>
              <a:rPr lang="ru-RU" dirty="0" smtClean="0">
                <a:solidFill>
                  <a:srgbClr val="000000"/>
                </a:solidFill>
                <a:effectLst/>
                <a:latin typeface="Georgia" panose="02040502050405020303" pitchFamily="18" charset="0"/>
                <a:ea typeface="Times New Roman" panose="02020603050405020304" pitchFamily="18" charset="0"/>
              </a:rPr>
              <a:t>- теоретическая, практическая, познавательная значимость предполагаемых результатов;</a:t>
            </a:r>
            <a:endParaRPr lang="ru-RU" sz="1600" dirty="0" smtClean="0">
              <a:effectLst/>
              <a:latin typeface="Times New Roman" panose="02020603050405020304" pitchFamily="18" charset="0"/>
              <a:ea typeface="Times New Roman" panose="02020603050405020304" pitchFamily="18" charset="0"/>
            </a:endParaRPr>
          </a:p>
          <a:p>
            <a:pPr algn="just">
              <a:spcAft>
                <a:spcPts val="0"/>
              </a:spcAft>
            </a:pPr>
            <a:r>
              <a:rPr lang="ru-RU" dirty="0" smtClean="0">
                <a:solidFill>
                  <a:srgbClr val="000000"/>
                </a:solidFill>
                <a:effectLst/>
                <a:latin typeface="Georgia" panose="02040502050405020303" pitchFamily="18" charset="0"/>
                <a:ea typeface="Times New Roman" panose="02020603050405020304" pitchFamily="18" charset="0"/>
              </a:rPr>
              <a:t>- самостоятельная (индивидуальная, парная, групповая) деятельность учащихся;</a:t>
            </a:r>
            <a:endParaRPr lang="ru-RU" sz="1600" dirty="0" smtClean="0">
              <a:effectLst/>
              <a:latin typeface="Times New Roman" panose="02020603050405020304" pitchFamily="18" charset="0"/>
              <a:ea typeface="Times New Roman" panose="02020603050405020304" pitchFamily="18" charset="0"/>
            </a:endParaRPr>
          </a:p>
          <a:p>
            <a:pPr algn="just">
              <a:spcAft>
                <a:spcPts val="0"/>
              </a:spcAft>
            </a:pPr>
            <a:r>
              <a:rPr lang="ru-RU" dirty="0" smtClean="0">
                <a:solidFill>
                  <a:srgbClr val="000000"/>
                </a:solidFill>
                <a:effectLst/>
                <a:latin typeface="Georgia" panose="02040502050405020303" pitchFamily="18" charset="0"/>
                <a:ea typeface="Times New Roman" panose="02020603050405020304" pitchFamily="18" charset="0"/>
              </a:rPr>
              <a:t>- структурирование содержательной части проекта (с указанием поэтапных результатов);</a:t>
            </a:r>
            <a:endParaRPr lang="ru-RU" sz="1600" dirty="0" smtClean="0">
              <a:effectLst/>
              <a:latin typeface="Times New Roman" panose="02020603050405020304" pitchFamily="18" charset="0"/>
              <a:ea typeface="Times New Roman" panose="02020603050405020304" pitchFamily="18" charset="0"/>
            </a:endParaRPr>
          </a:p>
          <a:p>
            <a:pPr marL="285750" indent="-285750" algn="just">
              <a:buFontTx/>
              <a:buChar char="-"/>
            </a:pPr>
            <a:r>
              <a:rPr lang="ru-RU" dirty="0" smtClean="0">
                <a:solidFill>
                  <a:srgbClr val="000000"/>
                </a:solidFill>
                <a:effectLst/>
                <a:latin typeface="Georgia" panose="02040502050405020303" pitchFamily="18" charset="0"/>
                <a:ea typeface="Times New Roman" panose="02020603050405020304" pitchFamily="18" charset="0"/>
              </a:rPr>
              <a:t>использование исследовательских методов: определение проблемы и вытекающих из неё задач исследования, выдвижение гипотез, обсуждение методов исследования, оформление результатов, анализ полученных данных, выводы. </a:t>
            </a:r>
          </a:p>
          <a:p>
            <a:pPr algn="just"/>
            <a:endParaRPr lang="ru-RU" dirty="0" smtClean="0">
              <a:solidFill>
                <a:srgbClr val="000000"/>
              </a:solidFill>
              <a:effectLst/>
              <a:latin typeface="Georgia" panose="02040502050405020303" pitchFamily="18" charset="0"/>
              <a:ea typeface="Times New Roman" panose="02020603050405020304" pitchFamily="18" charset="0"/>
            </a:endParaRPr>
          </a:p>
          <a:p>
            <a:pPr algn="just"/>
            <a:r>
              <a:rPr lang="ru-RU" dirty="0" smtClean="0">
                <a:solidFill>
                  <a:schemeClr val="bg1"/>
                </a:solidFill>
                <a:latin typeface="Times New Roman" panose="02020603050405020304" pitchFamily="18" charset="0"/>
                <a:cs typeface="Times New Roman" panose="02020603050405020304" pitchFamily="18" charset="0"/>
              </a:rPr>
              <a:t>В </a:t>
            </a:r>
            <a:r>
              <a:rPr lang="ru-RU" dirty="0">
                <a:solidFill>
                  <a:schemeClr val="bg1"/>
                </a:solidFill>
                <a:latin typeface="Times New Roman" panose="02020603050405020304" pitchFamily="18" charset="0"/>
                <a:cs typeface="Times New Roman" panose="02020603050405020304" pitchFamily="18" charset="0"/>
              </a:rPr>
              <a:t>современной педагогике проектная деятельность используется вместе с традиционным предметным систематическим обучением как компонент системы продуктивного образования. Так, минимум содержания образовательной области “Технология” как обязательный элемент предусматривает модуль “Основы проектирования”. В программах “Технологии” на выполнение проектов выделено до 25% учебного времени, а для проектов повышенной сложности учебное время дополняется за счёт </a:t>
            </a:r>
            <a:r>
              <a:rPr lang="ru-RU" dirty="0" err="1">
                <a:solidFill>
                  <a:schemeClr val="bg1"/>
                </a:solidFill>
                <a:latin typeface="Times New Roman" panose="02020603050405020304" pitchFamily="18" charset="0"/>
                <a:cs typeface="Times New Roman" panose="02020603050405020304" pitchFamily="18" charset="0"/>
              </a:rPr>
              <a:t>внеучебного</a:t>
            </a:r>
            <a:r>
              <a:rPr lang="ru-RU" dirty="0">
                <a:solidFill>
                  <a:schemeClr val="bg1"/>
                </a:solidFill>
                <a:latin typeface="Times New Roman" panose="02020603050405020304" pitchFamily="18" charset="0"/>
                <a:cs typeface="Times New Roman" panose="02020603050405020304" pitchFamily="18" charset="0"/>
              </a:rPr>
              <a:t>. Использование метода проектов позволяет на деле реализовать </a:t>
            </a:r>
            <a:r>
              <a:rPr lang="ru-RU" dirty="0" err="1">
                <a:solidFill>
                  <a:schemeClr val="bg1"/>
                </a:solidFill>
                <a:latin typeface="Times New Roman" panose="02020603050405020304" pitchFamily="18" charset="0"/>
                <a:cs typeface="Times New Roman" panose="02020603050405020304" pitchFamily="18" charset="0"/>
              </a:rPr>
              <a:t>деятельностный</a:t>
            </a:r>
            <a:r>
              <a:rPr lang="ru-RU" dirty="0">
                <a:solidFill>
                  <a:schemeClr val="bg1"/>
                </a:solidFill>
                <a:latin typeface="Times New Roman" panose="02020603050405020304" pitchFamily="18" charset="0"/>
                <a:cs typeface="Times New Roman" panose="02020603050405020304" pitchFamily="18" charset="0"/>
              </a:rPr>
              <a:t> подход в трудовом обучении учащихся, интегрировать знания и умения, полученные ими при изучении различных школьных дисциплин на разных этапах обучения.</a:t>
            </a:r>
          </a:p>
          <a:p>
            <a:pPr algn="just">
              <a:spcAft>
                <a:spcPts val="0"/>
              </a:spcAft>
            </a:pPr>
            <a:endParaRPr lang="ru-RU"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0905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72955" y="177421"/>
            <a:ext cx="11737075" cy="5047536"/>
          </a:xfrm>
          <a:prstGeom prst="rect">
            <a:avLst/>
          </a:prstGeom>
        </p:spPr>
        <p:txBody>
          <a:bodyPr wrap="square">
            <a:spAutoFit/>
          </a:bodyPr>
          <a:lstStyle/>
          <a:p>
            <a:pPr algn="just">
              <a:spcAft>
                <a:spcPts val="0"/>
              </a:spcAft>
            </a:pPr>
            <a:r>
              <a:rPr lang="ru-RU"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Основными этапами работы над проектом являются:</a:t>
            </a:r>
            <a:endParaRPr lang="ru-RU" b="1"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постановка цели: выбор темы проектного задания с учётом его практической значимости, выявление проблемы; формулировка задач;</a:t>
            </a:r>
            <a:endPar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оценка интеллектуальных, материальных и финансовых возможностей, необходимых учащемуся для выполнения проекта;</a:t>
            </a:r>
            <a:endPar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сбор и обработка необходимой информации при изучении литературы, обращение к банку данных;</a:t>
            </a:r>
            <a:endPar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разработка идеи выполнения, планирование, организация и выполнение проекта с учётом требований дизайна и эргономики; самообразование и актуализация знаний при консультативной помощи учителя;</a:t>
            </a:r>
            <a:endPar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обобщение результатов и выводы;</a:t>
            </a:r>
            <a:endPar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оценка качества выполненной работы, защита проекта; анализ успехов и ошибок. [11]</a:t>
            </a:r>
          </a:p>
          <a:p>
            <a:pPr algn="just"/>
            <a:endParaRPr lang="ru-RU" dirty="0">
              <a:solidFill>
                <a:srgbClr val="000000"/>
              </a:solidFill>
              <a:latin typeface="Georgia" panose="02040502050405020303" pitchFamily="18" charset="0"/>
              <a:ea typeface="Times New Roman" panose="02020603050405020304" pitchFamily="18" charset="0"/>
            </a:endParaRPr>
          </a:p>
          <a:p>
            <a:pPr algn="just"/>
            <a:r>
              <a:rPr lang="ru-RU" b="1" dirty="0" smtClean="0">
                <a:solidFill>
                  <a:schemeClr val="bg1"/>
                </a:solidFill>
                <a:latin typeface="Times New Roman" panose="02020603050405020304" pitchFamily="18" charset="0"/>
                <a:cs typeface="Times New Roman" panose="02020603050405020304" pitchFamily="18" charset="0"/>
              </a:rPr>
              <a:t>Творческий </a:t>
            </a:r>
            <a:r>
              <a:rPr lang="ru-RU" b="1" dirty="0">
                <a:solidFill>
                  <a:schemeClr val="bg1"/>
                </a:solidFill>
                <a:latin typeface="Times New Roman" panose="02020603050405020304" pitchFamily="18" charset="0"/>
                <a:cs typeface="Times New Roman" panose="02020603050405020304" pitchFamily="18" charset="0"/>
              </a:rPr>
              <a:t>проект на уроках технологии </a:t>
            </a:r>
            <a:r>
              <a:rPr lang="ru-RU" dirty="0">
                <a:solidFill>
                  <a:schemeClr val="bg1"/>
                </a:solidFill>
                <a:latin typeface="Times New Roman" panose="02020603050405020304" pitchFamily="18" charset="0"/>
                <a:cs typeface="Times New Roman" panose="02020603050405020304" pitchFamily="18" charset="0"/>
              </a:rPr>
              <a:t>– это учебно-трудовое задание, в результате которого создаётся продукт, обладающий субъективной, а иногда и объективной новизной. В соответствии с требованиями социального и научно-технического прогресса, творческие проекты по изготовлению изделий, пользующихся спросом, требуют знаний и умений предпринимательской деятельности. Это меняет не только содержание, но и методы обучения, вырабатывающие у учащихся качества личности, которые позволяли бы адаптироваться к новым социально-экономическим условиям.</a:t>
            </a:r>
          </a:p>
          <a:p>
            <a:pPr algn="just">
              <a:spcAft>
                <a:spcPts val="0"/>
              </a:spcAft>
            </a:pP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72987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1970" y="130625"/>
            <a:ext cx="11828059" cy="5078313"/>
          </a:xfrm>
          <a:prstGeom prst="rect">
            <a:avLst/>
          </a:prstGeom>
        </p:spPr>
        <p:txBody>
          <a:bodyPr wrap="square">
            <a:spAutoFit/>
          </a:bodyPr>
          <a:lstStyle/>
          <a:p>
            <a:pPr algn="just">
              <a:spcAft>
                <a:spcPts val="0"/>
              </a:spcAft>
            </a:pPr>
            <a:r>
              <a:rPr lang="ru-RU" b="1" dirty="0" smtClean="0">
                <a:solidFill>
                  <a:srgbClr val="000000"/>
                </a:solidFill>
                <a:effectLst/>
                <a:latin typeface="Georgia" panose="02040502050405020303" pitchFamily="18" charset="0"/>
                <a:ea typeface="Times New Roman" panose="02020603050405020304" pitchFamily="18" charset="0"/>
              </a:rPr>
              <a:t>В образовательной области “Технология” использование метода проектов </a:t>
            </a:r>
            <a:r>
              <a:rPr lang="ru-RU" dirty="0" smtClean="0">
                <a:solidFill>
                  <a:srgbClr val="000000"/>
                </a:solidFill>
                <a:effectLst/>
                <a:latin typeface="Georgia" panose="02040502050405020303" pitchFamily="18" charset="0"/>
                <a:ea typeface="Times New Roman" panose="02020603050405020304" pitchFamily="18" charset="0"/>
              </a:rPr>
              <a:t>способствует формированию у школьников основ технологической грамотности, культуры труда, творческого подхода к решению поставленных задач, усвоение различных способов обработки материалов и информации.</a:t>
            </a:r>
            <a:endParaRPr lang="ru-RU" sz="1600" dirty="0" smtClean="0">
              <a:effectLst/>
              <a:latin typeface="Times New Roman" panose="02020603050405020304" pitchFamily="18" charset="0"/>
              <a:ea typeface="Times New Roman" panose="02020603050405020304" pitchFamily="18" charset="0"/>
            </a:endParaRPr>
          </a:p>
          <a:p>
            <a:pPr algn="just">
              <a:spcAft>
                <a:spcPts val="0"/>
              </a:spcAft>
            </a:pPr>
            <a:r>
              <a:rPr lang="ru-RU" dirty="0" smtClean="0">
                <a:solidFill>
                  <a:srgbClr val="000000"/>
                </a:solidFill>
                <a:effectLst/>
                <a:latin typeface="Georgia" panose="02040502050405020303" pitchFamily="18" charset="0"/>
                <a:ea typeface="Times New Roman" panose="02020603050405020304" pitchFamily="18" charset="0"/>
              </a:rPr>
              <a:t>При организации работы учащихся по методу проектов возможна не только индивидуальная самостоятельная работа учащихся, но и групповая. Групповая работа привлекает участников своей деловой направленностью, общением, возможностью лучше узнать одноклассников, сравнить себя с ними, и расширить зону для самооценки. </a:t>
            </a:r>
          </a:p>
          <a:p>
            <a:pPr algn="just">
              <a:spcAft>
                <a:spcPts val="0"/>
              </a:spcAft>
            </a:pPr>
            <a:endParaRPr lang="ru-RU" b="1" dirty="0">
              <a:solidFill>
                <a:srgbClr val="000000"/>
              </a:solidFill>
              <a:latin typeface="Georgia" panose="02040502050405020303" pitchFamily="18" charset="0"/>
              <a:ea typeface="Times New Roman" panose="02020603050405020304" pitchFamily="18" charset="0"/>
            </a:endParaRPr>
          </a:p>
          <a:p>
            <a:pPr algn="just">
              <a:spcAft>
                <a:spcPts val="0"/>
              </a:spcAft>
            </a:pPr>
            <a:r>
              <a:rPr lang="ru-RU" b="1" dirty="0" smtClean="0">
                <a:solidFill>
                  <a:srgbClr val="000000"/>
                </a:solidFill>
                <a:effectLst/>
                <a:latin typeface="Georgia" panose="02040502050405020303" pitchFamily="18" charset="0"/>
                <a:ea typeface="Times New Roman" panose="02020603050405020304" pitchFamily="18" charset="0"/>
              </a:rPr>
              <a:t>Кроме этого, групповая работа:</a:t>
            </a:r>
            <a:endParaRPr lang="ru-RU" sz="1600" b="1" dirty="0" smtClean="0">
              <a:effectLst/>
              <a:latin typeface="Times New Roman" panose="02020603050405020304" pitchFamily="18" charset="0"/>
              <a:ea typeface="Times New Roman" panose="02020603050405020304" pitchFamily="18" charset="0"/>
            </a:endParaRPr>
          </a:p>
          <a:p>
            <a:pPr algn="just">
              <a:spcAft>
                <a:spcPts val="0"/>
              </a:spcAft>
            </a:pPr>
            <a:r>
              <a:rPr lang="ru-RU" dirty="0" smtClean="0">
                <a:solidFill>
                  <a:srgbClr val="000000"/>
                </a:solidFill>
                <a:effectLst/>
                <a:latin typeface="Georgia" panose="02040502050405020303" pitchFamily="18" charset="0"/>
                <a:ea typeface="Times New Roman" panose="02020603050405020304" pitchFamily="18" charset="0"/>
              </a:rPr>
              <a:t>- даёт возможность учащимся объединиться по интересам;</a:t>
            </a:r>
            <a:endParaRPr lang="ru-RU" sz="1600" dirty="0" smtClean="0">
              <a:effectLst/>
              <a:latin typeface="Times New Roman" panose="02020603050405020304" pitchFamily="18" charset="0"/>
              <a:ea typeface="Times New Roman" panose="02020603050405020304" pitchFamily="18" charset="0"/>
            </a:endParaRPr>
          </a:p>
          <a:p>
            <a:pPr algn="just">
              <a:spcAft>
                <a:spcPts val="0"/>
              </a:spcAft>
            </a:pPr>
            <a:r>
              <a:rPr lang="ru-RU" dirty="0" smtClean="0">
                <a:solidFill>
                  <a:srgbClr val="000000"/>
                </a:solidFill>
                <a:effectLst/>
                <a:latin typeface="Georgia" panose="02040502050405020303" pitchFamily="18" charset="0"/>
                <a:ea typeface="Times New Roman" panose="02020603050405020304" pitchFamily="18" charset="0"/>
              </a:rPr>
              <a:t>- обеспечивает для них разнообразие ролевой деятельности в процессе обучения;</a:t>
            </a:r>
            <a:endParaRPr lang="ru-RU" sz="1600" dirty="0" smtClean="0">
              <a:effectLst/>
              <a:latin typeface="Times New Roman" panose="02020603050405020304" pitchFamily="18" charset="0"/>
              <a:ea typeface="Times New Roman" panose="02020603050405020304" pitchFamily="18" charset="0"/>
            </a:endParaRPr>
          </a:p>
          <a:p>
            <a:pPr algn="just">
              <a:spcAft>
                <a:spcPts val="0"/>
              </a:spcAft>
            </a:pPr>
            <a:r>
              <a:rPr lang="ru-RU" dirty="0" smtClean="0">
                <a:solidFill>
                  <a:srgbClr val="000000"/>
                </a:solidFill>
                <a:effectLst/>
                <a:latin typeface="Georgia" panose="02040502050405020303" pitchFamily="18" charset="0"/>
                <a:ea typeface="Times New Roman" panose="02020603050405020304" pitchFamily="18" charset="0"/>
              </a:rPr>
              <a:t>- воспитывает обязательность выполнения задания в определённые сроки, так как от этого зависит успех работы всего коллектива;</a:t>
            </a:r>
            <a:endParaRPr lang="ru-RU" sz="1600" dirty="0" smtClean="0">
              <a:effectLst/>
              <a:latin typeface="Times New Roman" panose="02020603050405020304" pitchFamily="18" charset="0"/>
              <a:ea typeface="Times New Roman" panose="02020603050405020304" pitchFamily="18" charset="0"/>
            </a:endParaRPr>
          </a:p>
          <a:p>
            <a:pPr algn="just">
              <a:spcAft>
                <a:spcPts val="0"/>
              </a:spcAft>
            </a:pPr>
            <a:r>
              <a:rPr lang="ru-RU" dirty="0" smtClean="0">
                <a:solidFill>
                  <a:srgbClr val="000000"/>
                </a:solidFill>
                <a:effectLst/>
                <a:latin typeface="Georgia" panose="02040502050405020303" pitchFamily="18" charset="0"/>
                <a:ea typeface="Times New Roman" panose="02020603050405020304" pitchFamily="18" charset="0"/>
              </a:rPr>
              <a:t>- предоставляет возможность равноправия и свободу выражения идей, их отстаивание, аргументацию, но в то же время терпимость к чужой точке зрения;</a:t>
            </a:r>
            <a:endParaRPr lang="ru-RU" sz="1600" dirty="0" smtClean="0">
              <a:effectLst/>
              <a:latin typeface="Times New Roman" panose="02020603050405020304" pitchFamily="18" charset="0"/>
              <a:ea typeface="Times New Roman" panose="02020603050405020304" pitchFamily="18" charset="0"/>
            </a:endParaRPr>
          </a:p>
          <a:p>
            <a:pPr algn="just">
              <a:spcAft>
                <a:spcPts val="0"/>
              </a:spcAft>
            </a:pPr>
            <a:r>
              <a:rPr lang="ru-RU" dirty="0" smtClean="0">
                <a:solidFill>
                  <a:srgbClr val="000000"/>
                </a:solidFill>
                <a:effectLst/>
                <a:latin typeface="Georgia" panose="02040502050405020303" pitchFamily="18" charset="0"/>
                <a:ea typeface="Times New Roman" panose="02020603050405020304" pitchFamily="18" charset="0"/>
              </a:rPr>
              <a:t>- является одним из способов преодоления психологических барьеров в индивидуальном саморазвитии личности;</a:t>
            </a:r>
            <a:endParaRPr lang="ru-RU" sz="1600" dirty="0" smtClean="0">
              <a:effectLst/>
              <a:latin typeface="Times New Roman" panose="02020603050405020304" pitchFamily="18" charset="0"/>
              <a:ea typeface="Times New Roman" panose="02020603050405020304" pitchFamily="18" charset="0"/>
            </a:endParaRPr>
          </a:p>
          <a:p>
            <a:pPr algn="just">
              <a:spcAft>
                <a:spcPts val="0"/>
              </a:spcAft>
            </a:pPr>
            <a:r>
              <a:rPr lang="ru-RU" dirty="0" smtClean="0">
                <a:solidFill>
                  <a:srgbClr val="000000"/>
                </a:solidFill>
                <a:effectLst/>
                <a:latin typeface="Georgia" panose="02040502050405020303" pitchFamily="18" charset="0"/>
                <a:ea typeface="Times New Roman" panose="02020603050405020304" pitchFamily="18" charset="0"/>
              </a:rPr>
              <a:t>- позволяет проявить взаимопомощь и, вместе с тем, стимулирует дух соревнования и соперничества.</a:t>
            </a: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44207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1929" y="148471"/>
            <a:ext cx="11787116" cy="6709529"/>
          </a:xfrm>
          <a:prstGeom prst="rect">
            <a:avLst/>
          </a:prstGeom>
        </p:spPr>
        <p:txBody>
          <a:bodyPr wrap="square">
            <a:spAutoFit/>
          </a:bodyPr>
          <a:lstStyle/>
          <a:p>
            <a:pPr algn="just">
              <a:spcAft>
                <a:spcPts val="0"/>
              </a:spcAft>
            </a:pP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Содержание проектной деятельности учащихся усложняется по мере освоения предыдущих, более простых, проектных заданий. В работу вовлекаются новые знания, информация, образы действий, приобретённый опыт. Проектирование практически помогает учащимся осознать роль знаний и умений в жизни и обучении. Знания перестают быть целью, а становятся средством в подлинном образовании, помогая овладевать культурными образцами мышления, формировать свои мыслительные стратегии, что позволяет каждому самостоятельно осваивать накопления культуры.</a:t>
            </a:r>
            <a:endPar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u-RU"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Особенность системы выполнения проектов </a:t>
            </a: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совместная творческая работа учителя и учащегося. Реализация метода творческих проектов изменила позицию самого учителя, который из носителя готовых знаний стал организатором самостоятельной познавательной деятельности учеников.</a:t>
            </a:r>
          </a:p>
          <a:p>
            <a:pPr algn="just">
              <a:spcAft>
                <a:spcPts val="0"/>
              </a:spcAft>
            </a:pPr>
            <a:r>
              <a:rPr lang="ru-RU"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В целом в работе над проектом учитель:</a:t>
            </a:r>
            <a:endParaRPr lang="ru-RU" b="1"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помогает ученикам в поиске нужных источников информации;</a:t>
            </a:r>
            <a:endPar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сам является источником информации;</a:t>
            </a:r>
            <a:endPar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координирует весь процесс;</a:t>
            </a:r>
            <a:endPar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поощряет учеников;</a:t>
            </a:r>
            <a:endPar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buFontTx/>
              <a:buChar char="-"/>
            </a:pPr>
            <a:r>
              <a:rPr lang="ru-RU"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поддерживает непрерывную обратную связь для успешной работы учеников над проектом. [9]</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algn="just"/>
            <a:r>
              <a:rPr lang="ru-RU" b="1" dirty="0" smtClean="0">
                <a:solidFill>
                  <a:schemeClr val="bg1"/>
                </a:solidFill>
                <a:latin typeface="Times New Roman" panose="02020603050405020304" pitchFamily="18" charset="0"/>
                <a:cs typeface="Times New Roman" panose="02020603050405020304" pitchFamily="18" charset="0"/>
              </a:rPr>
              <a:t>Трудность </a:t>
            </a:r>
            <a:r>
              <a:rPr lang="ru-RU" b="1" dirty="0">
                <a:solidFill>
                  <a:schemeClr val="bg1"/>
                </a:solidFill>
                <a:latin typeface="Times New Roman" panose="02020603050405020304" pitchFamily="18" charset="0"/>
                <a:cs typeface="Times New Roman" panose="02020603050405020304" pitchFamily="18" charset="0"/>
              </a:rPr>
              <a:t>выполнения проектов заключается </a:t>
            </a:r>
            <a:r>
              <a:rPr lang="ru-RU" dirty="0">
                <a:solidFill>
                  <a:schemeClr val="bg1"/>
                </a:solidFill>
                <a:latin typeface="Times New Roman" panose="02020603050405020304" pitchFamily="18" charset="0"/>
                <a:cs typeface="Times New Roman" panose="02020603050405020304" pitchFamily="18" charset="0"/>
              </a:rPr>
              <a:t>в необходимости затрат учителем большого количества времени на индивидуальную работу с каждым учащимся. Проект является творческой работой, во время которой школьники продолжают пополнять знания и формировать умения, необходимые для выполнения работы на базе предыдущих разделов курса и дополнительных знаний. Работа над проектами позволяет полнее раскрыть творческий потенциал учителя, но в то же время при использовании проектного метода обучения задачи, стоящие перед учителем, усложняются. Учитель должен подробно определить основные и дополнительные цели и этапы работы, позволяющие сформировать творческие навыки и развить инициативу подростка. Учитель должен постоянно пополнять свои знания по тематике проектов, выступать “играющим тренером” в совместной работе.</a:t>
            </a:r>
          </a:p>
          <a:p>
            <a:pPr algn="just">
              <a:spcAft>
                <a:spcPts val="0"/>
              </a:spcAft>
            </a:pP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51482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36560" y="578979"/>
            <a:ext cx="11773469" cy="4801314"/>
          </a:xfrm>
          <a:prstGeom prst="rect">
            <a:avLst/>
          </a:prstGeom>
        </p:spPr>
        <p:txBody>
          <a:bodyPr wrap="square">
            <a:spAutoFit/>
          </a:bodyPr>
          <a:lstStyle/>
          <a:p>
            <a:pPr>
              <a:spcAft>
                <a:spcPts val="0"/>
              </a:spcAft>
            </a:pPr>
            <a:r>
              <a:rPr lang="ru-RU" b="1" dirty="0" smtClean="0">
                <a:solidFill>
                  <a:srgbClr val="000000"/>
                </a:solidFill>
                <a:effectLst/>
                <a:latin typeface="Georgia" panose="02040502050405020303" pitchFamily="18" charset="0"/>
                <a:ea typeface="Times New Roman" panose="02020603050405020304" pitchFamily="18" charset="0"/>
              </a:rPr>
              <a:t>Проектная деятельность стимулирует истинное учение самих учеников, потому что оно:</a:t>
            </a:r>
            <a:endParaRPr lang="ru-RU" sz="1600" b="1" dirty="0" smtClean="0">
              <a:effectLst/>
              <a:latin typeface="Times New Roman" panose="02020603050405020304" pitchFamily="18" charset="0"/>
              <a:ea typeface="Times New Roman" panose="02020603050405020304" pitchFamily="18" charset="0"/>
            </a:endParaRPr>
          </a:p>
          <a:p>
            <a:pPr>
              <a:spcAft>
                <a:spcPts val="0"/>
              </a:spcAft>
            </a:pPr>
            <a:r>
              <a:rPr lang="ru-RU" dirty="0" smtClean="0">
                <a:solidFill>
                  <a:srgbClr val="000000"/>
                </a:solidFill>
                <a:effectLst/>
                <a:latin typeface="Georgia" panose="02040502050405020303" pitchFamily="18" charset="0"/>
                <a:ea typeface="Times New Roman" panose="02020603050405020304" pitchFamily="18" charset="0"/>
              </a:rPr>
              <a:t>- личностно-ориентированно;</a:t>
            </a:r>
            <a:endParaRPr lang="ru-RU" sz="1600" dirty="0" smtClean="0">
              <a:effectLst/>
              <a:latin typeface="Times New Roman" panose="02020603050405020304" pitchFamily="18" charset="0"/>
              <a:ea typeface="Times New Roman" panose="02020603050405020304" pitchFamily="18" charset="0"/>
            </a:endParaRPr>
          </a:p>
          <a:p>
            <a:pPr>
              <a:spcAft>
                <a:spcPts val="0"/>
              </a:spcAft>
            </a:pPr>
            <a:r>
              <a:rPr lang="ru-RU" dirty="0" smtClean="0">
                <a:solidFill>
                  <a:srgbClr val="000000"/>
                </a:solidFill>
                <a:effectLst/>
                <a:latin typeface="Georgia" panose="02040502050405020303" pitchFamily="18" charset="0"/>
                <a:ea typeface="Times New Roman" panose="02020603050405020304" pitchFamily="18" charset="0"/>
              </a:rPr>
              <a:t>- использует множество дидактических подходов;</a:t>
            </a:r>
            <a:endParaRPr lang="ru-RU" sz="1600" dirty="0" smtClean="0">
              <a:effectLst/>
              <a:latin typeface="Times New Roman" panose="02020603050405020304" pitchFamily="18" charset="0"/>
              <a:ea typeface="Times New Roman" panose="02020603050405020304" pitchFamily="18" charset="0"/>
            </a:endParaRPr>
          </a:p>
          <a:p>
            <a:pPr>
              <a:spcAft>
                <a:spcPts val="0"/>
              </a:spcAft>
            </a:pPr>
            <a:r>
              <a:rPr lang="ru-RU" dirty="0" smtClean="0">
                <a:solidFill>
                  <a:srgbClr val="000000"/>
                </a:solidFill>
                <a:effectLst/>
                <a:latin typeface="Georgia" panose="02040502050405020303" pitchFamily="18" charset="0"/>
                <a:ea typeface="Times New Roman" panose="02020603050405020304" pitchFamily="18" charset="0"/>
              </a:rPr>
              <a:t>- </a:t>
            </a:r>
            <a:r>
              <a:rPr lang="ru-RU" dirty="0" err="1" smtClean="0">
                <a:solidFill>
                  <a:srgbClr val="000000"/>
                </a:solidFill>
                <a:effectLst/>
                <a:latin typeface="Georgia" panose="02040502050405020303" pitchFamily="18" charset="0"/>
                <a:ea typeface="Times New Roman" panose="02020603050405020304" pitchFamily="18" charset="0"/>
              </a:rPr>
              <a:t>самомотивируемо</a:t>
            </a:r>
            <a:r>
              <a:rPr lang="ru-RU" dirty="0" smtClean="0">
                <a:solidFill>
                  <a:srgbClr val="000000"/>
                </a:solidFill>
                <a:effectLst/>
                <a:latin typeface="Georgia" panose="02040502050405020303" pitchFamily="18" charset="0"/>
                <a:ea typeface="Times New Roman" panose="02020603050405020304" pitchFamily="18" charset="0"/>
              </a:rPr>
              <a:t>, что означает возрастание интереса и </a:t>
            </a:r>
            <a:r>
              <a:rPr lang="ru-RU" dirty="0" err="1" smtClean="0">
                <a:solidFill>
                  <a:srgbClr val="000000"/>
                </a:solidFill>
                <a:effectLst/>
                <a:latin typeface="Georgia" panose="02040502050405020303" pitchFamily="18" charset="0"/>
                <a:ea typeface="Times New Roman" panose="02020603050405020304" pitchFamily="18" charset="0"/>
              </a:rPr>
              <a:t>вовлечённость</a:t>
            </a:r>
            <a:r>
              <a:rPr lang="ru-RU" dirty="0" smtClean="0">
                <a:solidFill>
                  <a:srgbClr val="000000"/>
                </a:solidFill>
                <a:effectLst/>
                <a:latin typeface="Georgia" panose="02040502050405020303" pitchFamily="18" charset="0"/>
                <a:ea typeface="Times New Roman" panose="02020603050405020304" pitchFamily="18" charset="0"/>
              </a:rPr>
              <a:t> в работу по мере её выполнения;</a:t>
            </a:r>
            <a:endParaRPr lang="ru-RU" sz="1600" dirty="0" smtClean="0">
              <a:effectLst/>
              <a:latin typeface="Times New Roman" panose="02020603050405020304" pitchFamily="18" charset="0"/>
              <a:ea typeface="Times New Roman" panose="02020603050405020304" pitchFamily="18" charset="0"/>
            </a:endParaRPr>
          </a:p>
          <a:p>
            <a:pPr>
              <a:spcAft>
                <a:spcPts val="0"/>
              </a:spcAft>
            </a:pPr>
            <a:r>
              <a:rPr lang="ru-RU" dirty="0" smtClean="0">
                <a:solidFill>
                  <a:srgbClr val="000000"/>
                </a:solidFill>
                <a:effectLst/>
                <a:latin typeface="Georgia" panose="02040502050405020303" pitchFamily="18" charset="0"/>
                <a:ea typeface="Times New Roman" panose="02020603050405020304" pitchFamily="18" charset="0"/>
              </a:rPr>
              <a:t>- поддерживает педагогические цели в когнитивной, аффективной и психомоторной областях на всех её уровнях;</a:t>
            </a:r>
            <a:endParaRPr lang="ru-RU" sz="1600" dirty="0" smtClean="0">
              <a:effectLst/>
              <a:latin typeface="Times New Roman" panose="02020603050405020304" pitchFamily="18" charset="0"/>
              <a:ea typeface="Times New Roman" panose="02020603050405020304" pitchFamily="18" charset="0"/>
            </a:endParaRPr>
          </a:p>
          <a:p>
            <a:pPr>
              <a:spcAft>
                <a:spcPts val="0"/>
              </a:spcAft>
            </a:pPr>
            <a:r>
              <a:rPr lang="ru-RU" dirty="0" smtClean="0">
                <a:solidFill>
                  <a:srgbClr val="000000"/>
                </a:solidFill>
                <a:effectLst/>
                <a:latin typeface="Georgia" panose="02040502050405020303" pitchFamily="18" charset="0"/>
                <a:ea typeface="Times New Roman" panose="02020603050405020304" pitchFamily="18" charset="0"/>
              </a:rPr>
              <a:t>- позволяет учиться на собственном опыте и опыте других в конкретном деле;</a:t>
            </a:r>
            <a:endParaRPr lang="ru-RU" sz="1600" dirty="0" smtClean="0">
              <a:effectLst/>
              <a:latin typeface="Times New Roman" panose="02020603050405020304" pitchFamily="18" charset="0"/>
              <a:ea typeface="Times New Roman" panose="02020603050405020304" pitchFamily="18" charset="0"/>
            </a:endParaRPr>
          </a:p>
          <a:p>
            <a:pPr>
              <a:spcAft>
                <a:spcPts val="0"/>
              </a:spcAft>
            </a:pPr>
            <a:r>
              <a:rPr lang="ru-RU" dirty="0" smtClean="0">
                <a:solidFill>
                  <a:srgbClr val="000000"/>
                </a:solidFill>
                <a:effectLst/>
                <a:latin typeface="Georgia" panose="02040502050405020303" pitchFamily="18" charset="0"/>
                <a:ea typeface="Times New Roman" panose="02020603050405020304" pitchFamily="18" charset="0"/>
              </a:rPr>
              <a:t>- приносит удовлетворение ученикам, видящим продукт своего труда.</a:t>
            </a:r>
            <a:endParaRPr lang="ru-RU" sz="1600" dirty="0" smtClean="0">
              <a:effectLst/>
              <a:latin typeface="Times New Roman" panose="02020603050405020304" pitchFamily="18" charset="0"/>
              <a:ea typeface="Times New Roman" panose="02020603050405020304" pitchFamily="18" charset="0"/>
            </a:endParaRPr>
          </a:p>
          <a:p>
            <a:pPr>
              <a:spcAft>
                <a:spcPts val="0"/>
              </a:spcAft>
            </a:pPr>
            <a:endParaRPr lang="ru-RU" dirty="0" smtClean="0">
              <a:solidFill>
                <a:srgbClr val="000000"/>
              </a:solidFill>
              <a:effectLst/>
              <a:latin typeface="Georgia" panose="02040502050405020303" pitchFamily="18" charset="0"/>
              <a:ea typeface="Times New Roman" panose="02020603050405020304" pitchFamily="18" charset="0"/>
            </a:endParaRPr>
          </a:p>
          <a:p>
            <a:pPr>
              <a:spcAft>
                <a:spcPts val="0"/>
              </a:spcAft>
            </a:pPr>
            <a:r>
              <a:rPr lang="ru-RU" dirty="0" smtClean="0">
                <a:solidFill>
                  <a:srgbClr val="000000"/>
                </a:solidFill>
                <a:effectLst/>
                <a:latin typeface="Georgia" panose="02040502050405020303" pitchFamily="18" charset="0"/>
                <a:ea typeface="Times New Roman" panose="02020603050405020304" pitchFamily="18" charset="0"/>
              </a:rPr>
              <a:t>Таким образом, проектная деятельность в образовательной области “Технология” – полезная альтернатива классно-урочной системе, но она не должна вытеснять её. Специалисты из стран, имеющих обширный опыт проектного обучения, считают, что его следует использовать как дополнение к другим видам прямого или косвенного обучения, как средство ускорения роста и в личностном смысле, и в академическом. Сейчас основная проблема, сдерживающая распространение проектного обучения, состоит в трудности сопряжения проектных заданий с требованиями образовательных стандартов. Достаточно трудно сформулировать проектные задания так, чтобы можно было использовать стандартные знания, умения и навыки при выполнении учащимися этих заданий.</a:t>
            </a: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19399518"/>
      </p:ext>
    </p:extLst>
  </p:cSld>
  <p:clrMapOvr>
    <a:masterClrMapping/>
  </p:clrMapOvr>
</p:sld>
</file>

<file path=ppt/theme/theme1.xml><?xml version="1.0" encoding="utf-8"?>
<a:theme xmlns:a="http://schemas.openxmlformats.org/drawingml/2006/main" name="Сектор">
  <a:themeElements>
    <a:clrScheme name="Сектор">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ектор">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46</TotalTime>
  <Words>1466</Words>
  <Application>Microsoft Office PowerPoint</Application>
  <PresentationFormat>Широкоэкранный</PresentationFormat>
  <Paragraphs>60</Paragraphs>
  <Slides>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Century Gothic</vt:lpstr>
      <vt:lpstr>Georgia</vt:lpstr>
      <vt:lpstr>Times New Roman</vt:lpstr>
      <vt:lpstr>Wingdings 3</vt:lpstr>
      <vt:lpstr>Сектор</vt:lpstr>
      <vt:lpstr>Метод проектов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Метод проектов </dc:title>
  <dc:creator>usewr</dc:creator>
  <cp:lastModifiedBy>usewr</cp:lastModifiedBy>
  <cp:revision>2</cp:revision>
  <dcterms:created xsi:type="dcterms:W3CDTF">2020-09-12T09:24:22Z</dcterms:created>
  <dcterms:modified xsi:type="dcterms:W3CDTF">2020-09-12T10:10:47Z</dcterms:modified>
</cp:coreProperties>
</file>